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8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80692"/>
  </p:normalViewPr>
  <p:slideViewPr>
    <p:cSldViewPr snapToGrid="0" snapToObjects="1">
      <p:cViewPr varScale="1">
        <p:scale>
          <a:sx n="104" d="100"/>
          <a:sy n="104" d="100"/>
        </p:scale>
        <p:origin x="1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65010-872C-1C4B-AB16-47AE0F020692}" type="datetimeFigureOut">
              <a:rPr lang="en-US" smtClean="0"/>
              <a:t>2/11/17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0E049-2251-6043-8981-7527B090C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32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70% of millennials see plentiful opportunities for themselves and their peers, and 50% believe they can significantly contribute to decision making in their home country.</a:t>
            </a:r>
          </a:p>
          <a:p>
            <a:r>
              <a:rPr lang="en-US" sz="1200" dirty="0" smtClean="0"/>
              <a:t>which surveyed more than 26,000 millennials from 181 countries to gauge the priorities, concerns, and attitudes of millennials around the globe.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0E049-2251-6043-8981-7527B090C4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06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0E049-2251-6043-8981-7527B090C4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35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8DF8-C7B3-A34D-91A8-E75F0A48B4D3}" type="datetimeFigureOut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47E6-9682-E84C-B4AF-B94C57533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3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8DF8-C7B3-A34D-91A8-E75F0A48B4D3}" type="datetimeFigureOut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47E6-9682-E84C-B4AF-B94C57533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3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8DF8-C7B3-A34D-91A8-E75F0A48B4D3}" type="datetimeFigureOut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47E6-9682-E84C-B4AF-B94C57533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2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8DF8-C7B3-A34D-91A8-E75F0A48B4D3}" type="datetimeFigureOut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47E6-9682-E84C-B4AF-B94C57533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36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8DF8-C7B3-A34D-91A8-E75F0A48B4D3}" type="datetimeFigureOut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47E6-9682-E84C-B4AF-B94C57533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8DF8-C7B3-A34D-91A8-E75F0A48B4D3}" type="datetimeFigureOut">
              <a:rPr lang="en-US" smtClean="0"/>
              <a:t>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47E6-9682-E84C-B4AF-B94C57533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17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8DF8-C7B3-A34D-91A8-E75F0A48B4D3}" type="datetimeFigureOut">
              <a:rPr lang="en-US" smtClean="0"/>
              <a:t>2/11/17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47E6-9682-E84C-B4AF-B94C57533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6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8DF8-C7B3-A34D-91A8-E75F0A48B4D3}" type="datetimeFigureOut">
              <a:rPr lang="en-US" smtClean="0"/>
              <a:t>2/11/17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47E6-9682-E84C-B4AF-B94C57533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20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8DF8-C7B3-A34D-91A8-E75F0A48B4D3}" type="datetimeFigureOut">
              <a:rPr lang="en-US" smtClean="0"/>
              <a:t>2/11/17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47E6-9682-E84C-B4AF-B94C57533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27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8DF8-C7B3-A34D-91A8-E75F0A48B4D3}" type="datetimeFigureOut">
              <a:rPr lang="en-US" smtClean="0"/>
              <a:t>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47E6-9682-E84C-B4AF-B94C57533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90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48DF8-C7B3-A34D-91A8-E75F0A48B4D3}" type="datetimeFigureOut">
              <a:rPr lang="en-US" smtClean="0"/>
              <a:t>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C47E6-9682-E84C-B4AF-B94C57533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48DF8-C7B3-A34D-91A8-E75F0A48B4D3}" type="datetimeFigureOut">
              <a:rPr lang="en-US" smtClean="0"/>
              <a:t>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C47E6-9682-E84C-B4AF-B94C57533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03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. Climate change and destruction of natural resou"/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53" y="-1124465"/>
            <a:ext cx="12192000" cy="79824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811774"/>
            <a:ext cx="12140514" cy="4575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10. Lack of economic opportunity and unemployment (14.2%)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9. Food and water security (15.1%)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8. Lack of political freedom and political instability (15.5%)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7. Lack of education (16.5%)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6. Safety, security, and well being (18.1%)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5. Government accountability and transparency, and corruption (21.7%)</a:t>
            </a:r>
          </a:p>
          <a:p>
            <a:pPr algn="ctr"/>
            <a:r>
              <a:rPr lang="it-IT" b="1" dirty="0" smtClean="0">
                <a:solidFill>
                  <a:schemeClr val="bg1"/>
                </a:solidFill>
              </a:rPr>
              <a:t>4. </a:t>
            </a:r>
            <a:r>
              <a:rPr lang="it-IT" b="1" dirty="0" err="1" smtClean="0">
                <a:solidFill>
                  <a:schemeClr val="bg1"/>
                </a:solidFill>
              </a:rPr>
              <a:t>Poverty</a:t>
            </a:r>
            <a:r>
              <a:rPr lang="it-IT" b="1" dirty="0" smtClean="0">
                <a:solidFill>
                  <a:schemeClr val="bg1"/>
                </a:solidFill>
              </a:rPr>
              <a:t> (31.1%)</a:t>
            </a:r>
          </a:p>
          <a:p>
            <a:pPr algn="ctr"/>
            <a:r>
              <a:rPr lang="it-IT" b="1" dirty="0" smtClean="0">
                <a:solidFill>
                  <a:schemeClr val="bg1"/>
                </a:solidFill>
              </a:rPr>
              <a:t>3. </a:t>
            </a:r>
            <a:r>
              <a:rPr lang="it-IT" b="1" dirty="0" err="1" smtClean="0">
                <a:solidFill>
                  <a:schemeClr val="bg1"/>
                </a:solidFill>
              </a:rPr>
              <a:t>Religious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conflicts</a:t>
            </a:r>
            <a:r>
              <a:rPr lang="it-IT" b="1" dirty="0" smtClean="0">
                <a:solidFill>
                  <a:schemeClr val="bg1"/>
                </a:solidFill>
              </a:rPr>
              <a:t> (33.8%)</a:t>
            </a:r>
          </a:p>
          <a:p>
            <a:pPr algn="ctr"/>
            <a:r>
              <a:rPr lang="it-IT" b="1" dirty="0" smtClean="0">
                <a:solidFill>
                  <a:schemeClr val="bg1"/>
                </a:solidFill>
              </a:rPr>
              <a:t>2. Large scale </a:t>
            </a:r>
            <a:r>
              <a:rPr lang="it-IT" b="1" dirty="0" err="1" smtClean="0">
                <a:solidFill>
                  <a:schemeClr val="bg1"/>
                </a:solidFill>
              </a:rPr>
              <a:t>conflict</a:t>
            </a:r>
            <a:r>
              <a:rPr lang="it-IT" b="1" dirty="0" smtClean="0">
                <a:solidFill>
                  <a:schemeClr val="bg1"/>
                </a:solidFill>
              </a:rPr>
              <a:t> and </a:t>
            </a:r>
            <a:r>
              <a:rPr lang="it-IT" b="1" dirty="0" err="1" smtClean="0">
                <a:solidFill>
                  <a:schemeClr val="bg1"/>
                </a:solidFill>
              </a:rPr>
              <a:t>wars</a:t>
            </a:r>
            <a:r>
              <a:rPr lang="it-IT" b="1" dirty="0" smtClean="0">
                <a:solidFill>
                  <a:schemeClr val="bg1"/>
                </a:solidFill>
              </a:rPr>
              <a:t> (38.5%)</a:t>
            </a:r>
          </a:p>
          <a:p>
            <a:pPr algn="ctr"/>
            <a:r>
              <a:rPr lang="it-IT" b="1" dirty="0" smtClean="0">
                <a:solidFill>
                  <a:schemeClr val="bg1"/>
                </a:solidFill>
              </a:rPr>
              <a:t>1. </a:t>
            </a:r>
            <a:r>
              <a:rPr lang="it-IT" b="1" dirty="0" err="1" smtClean="0">
                <a:solidFill>
                  <a:schemeClr val="bg1"/>
                </a:solidFill>
              </a:rPr>
              <a:t>Climate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change</a:t>
            </a:r>
            <a:r>
              <a:rPr lang="it-IT" b="1" dirty="0" smtClean="0">
                <a:solidFill>
                  <a:schemeClr val="bg1"/>
                </a:solidFill>
              </a:rPr>
              <a:t> and </a:t>
            </a:r>
            <a:r>
              <a:rPr lang="it-IT" b="1" dirty="0" err="1" smtClean="0">
                <a:solidFill>
                  <a:schemeClr val="bg1"/>
                </a:solidFill>
              </a:rPr>
              <a:t>destruction</a:t>
            </a:r>
            <a:r>
              <a:rPr lang="it-IT" b="1" dirty="0" smtClean="0">
                <a:solidFill>
                  <a:schemeClr val="bg1"/>
                </a:solidFill>
              </a:rPr>
              <a:t> of </a:t>
            </a:r>
            <a:r>
              <a:rPr lang="it-IT" b="1" dirty="0" err="1" smtClean="0">
                <a:solidFill>
                  <a:schemeClr val="bg1"/>
                </a:solidFill>
              </a:rPr>
              <a:t>natural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resources</a:t>
            </a:r>
            <a:r>
              <a:rPr lang="it-IT" b="1" dirty="0" smtClean="0">
                <a:solidFill>
                  <a:schemeClr val="bg1"/>
                </a:solidFill>
              </a:rPr>
              <a:t> (45.2%)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49082" y="6176963"/>
            <a:ext cx="532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-2016 </a:t>
            </a:r>
            <a:r>
              <a:rPr lang="en-US" dirty="0" smtClean="0">
                <a:solidFill>
                  <a:schemeClr val="bg1"/>
                </a:solidFill>
              </a:rPr>
              <a:t>Global Shapers Study - World </a:t>
            </a:r>
            <a:r>
              <a:rPr lang="en-US" smtClean="0">
                <a:solidFill>
                  <a:schemeClr val="bg1"/>
                </a:solidFill>
              </a:rPr>
              <a:t>Economic Forum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5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" y="0"/>
            <a:ext cx="11936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7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age result for git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245" y="1631093"/>
            <a:ext cx="1517029" cy="147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ge result for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527" y="1737225"/>
            <a:ext cx="1920157" cy="136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479" y="1618736"/>
            <a:ext cx="2014216" cy="14704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48" y="1675440"/>
            <a:ext cx="2587473" cy="15867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5890" y="4218798"/>
            <a:ext cx="4267200" cy="1905000"/>
          </a:xfrm>
          <a:prstGeom prst="rect">
            <a:avLst/>
          </a:prstGeom>
        </p:spPr>
      </p:pic>
      <p:sp>
        <p:nvSpPr>
          <p:cNvPr id="15" name="Equal 14"/>
          <p:cNvSpPr/>
          <p:nvPr/>
        </p:nvSpPr>
        <p:spPr>
          <a:xfrm>
            <a:off x="5698243" y="3444471"/>
            <a:ext cx="434264" cy="370702"/>
          </a:xfrm>
          <a:prstGeom prst="mathEqual">
            <a:avLst>
              <a:gd name="adj1" fmla="val 23520"/>
              <a:gd name="adj2" fmla="val 5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ross 15"/>
          <p:cNvSpPr/>
          <p:nvPr/>
        </p:nvSpPr>
        <p:spPr>
          <a:xfrm>
            <a:off x="3321621" y="2150078"/>
            <a:ext cx="335979" cy="318733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/>
          <p:cNvSpPr/>
          <p:nvPr/>
        </p:nvSpPr>
        <p:spPr>
          <a:xfrm>
            <a:off x="5698243" y="2166551"/>
            <a:ext cx="335979" cy="318733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>
            <a:off x="8367311" y="2166553"/>
            <a:ext cx="335979" cy="318733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3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9540"/>
            <a:ext cx="12192000" cy="411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4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163</Words>
  <Application>Microsoft Macintosh PowerPoint</Application>
  <PresentationFormat>Widescreen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Mathewson</dc:creator>
  <cp:lastModifiedBy>Mark Mathewson</cp:lastModifiedBy>
  <cp:revision>15</cp:revision>
  <dcterms:created xsi:type="dcterms:W3CDTF">2017-02-10T22:16:38Z</dcterms:created>
  <dcterms:modified xsi:type="dcterms:W3CDTF">2017-02-11T13:20:21Z</dcterms:modified>
</cp:coreProperties>
</file>